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83" r:id="rId3"/>
    <p:sldId id="258" r:id="rId4"/>
    <p:sldId id="297" r:id="rId5"/>
    <p:sldId id="298" r:id="rId6"/>
    <p:sldId id="261" r:id="rId7"/>
    <p:sldId id="296" r:id="rId8"/>
    <p:sldId id="292" r:id="rId9"/>
    <p:sldId id="287" r:id="rId10"/>
    <p:sldId id="276" r:id="rId11"/>
    <p:sldId id="278" r:id="rId12"/>
    <p:sldId id="294" r:id="rId13"/>
    <p:sldId id="264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9E0A-82EF-D449-9B85-C9057E45F761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FD27-6DAD-6840-9549-B0225FF8C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-summary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Open Sans" panose="020F0502020204030204" pitchFamily="34" charset="0"/>
              </a:rPr>
              <a:t>Image of letters, free for use under the </a:t>
            </a:r>
            <a:r>
              <a:rPr lang="en-GB" b="0" i="0" dirty="0" err="1">
                <a:effectLst/>
                <a:latin typeface="Open Sans" panose="020F0502020204030204" pitchFamily="34" charset="0"/>
              </a:rPr>
              <a:t>Pixabay</a:t>
            </a:r>
            <a:r>
              <a:rPr lang="en-GB" b="0" i="0" dirty="0">
                <a:effectLst/>
                <a:latin typeface="Open Sans" panose="020F0502020204030204" pitchFamily="34" charset="0"/>
              </a:rPr>
              <a:t> </a:t>
            </a:r>
            <a:r>
              <a:rPr lang="en-GB" b="1" i="0" u="sng" dirty="0">
                <a:effectLst/>
                <a:latin typeface="Open Sans" panose="020F0502020204030204" pitchFamily="34" charset="0"/>
                <a:hlinkClick r:id="rId3"/>
              </a:rPr>
              <a:t>Content License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BD342-6D10-9BAD-15AE-DB7E25A2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06626-C95B-27D1-B708-E30F68757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C5FF9-7EE7-D30D-F127-72F673AAD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222A1-1B26-27CC-5EB8-1CD8AB4E3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4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‘Henry Hoare (1784–1836), Son of Sir Richard Colt Hoare, as a Boy, Writing a Letter’, by Samuel Woodforde, 732202 - National Trust (Wikimedia Commons, public domain) https://commons.wikimedia.org/wiki/File:Samuel_Woodforde_(1763-1817)_-_Henry_Hoare_(1784%E2%80%931836),_Son_of_Sir_Richard_Colt_Hoare,_as_a_Boy,_Writing_a_Letter_-_732202_-_National_Trust.jpg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59E43-3A2A-9B63-2EA4-5BE13C6F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902E4-DB93-659E-1930-1411BDD87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7D7C9-C607-BD14-3901-F81799AE2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Portrait of a boy, British eighteenth century; https://</a:t>
            </a:r>
            <a:r>
              <a:rPr lang="en-US" dirty="0" err="1"/>
              <a:t>www.mutualart.com</a:t>
            </a:r>
            <a:r>
              <a:rPr lang="en-US" dirty="0"/>
              <a:t>/Artwork/Portrait-of-a-boy--half-length--in-a-</a:t>
            </a:r>
            <a:r>
              <a:rPr lang="en-US" dirty="0" err="1"/>
              <a:t>whi</a:t>
            </a:r>
            <a:r>
              <a:rPr lang="en-US" dirty="0"/>
              <a:t>/52FF99DC71A7C835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Woman Writing a Letter,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Pietro Antonio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Rotari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(Italian, 1707-1762), c. 1755-60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8F1EC-57B7-B64F-116A-D5F042BCA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East Prospect of Birmingham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(1732), engraving by William Westley (Wikimedia Commons, public domain) https://commons.wikimedia.org/wiki/File:Westley---East-Prospect-of-Birmingham-1732.jpg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‘Henry Hoare (1784–1836), Son of Sir Richard Colt Hoare, as a Boy, Writing a Letter’, by Samuel Woodforde, 732202 - National Trust (Wikimedia Commons, public domain) https://commons.wikimedia.org/wiki/File:Samuel_Woodforde_(1763-1817)_-_Henry_Hoare_(1784%E2%80%931836),_Son_of_Sir_Richard_Colt_Hoare,_as_a_Boy,_Writing_a_Letter_-_732202_-_National_Trust.jpg</a:t>
            </a:r>
          </a:p>
          <a:p>
            <a:pPr algn="l"/>
            <a:r>
              <a:rPr lang="en-GB" b="0" i="0" dirty="0">
                <a:solidFill>
                  <a:srgbClr val="101418"/>
                </a:solidFill>
                <a:effectLst/>
                <a:latin typeface="Linux Libertine"/>
              </a:rPr>
              <a:t>'Young Girl Writing a Love Letter' by Pietro Antonio Rotari, Norton Simon Museum (Wikimedia Commons, public domain) https://commons.wikimedia.org/wiki/File:%27Young_Girl_Writing_a_Love_Letter%27_by_Pietro_Antonio_Rotari,_Norton_Simon_Museum.JPG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statue of Boulton, Watt and Murdoch, </a:t>
            </a:r>
            <a:r>
              <a:rPr lang="en-US" dirty="0" err="1"/>
              <a:t>Oosoom</a:t>
            </a:r>
            <a:r>
              <a:rPr lang="en-US" dirty="0"/>
              <a:t> at English Wikipedia (Wikimedia Commons,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licensed under the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license) https://commons.wikimedia.org/wiki/File:Boulton,_Watt_and_Murdoch.jpg</a:t>
            </a:r>
          </a:p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Portrait of James Watt by Henry Howard, National Portrait Gallery, London (Wikimedia Commons, public domain) https://commons.wikimedia.org/wiki/File:James_Watt_by_Henry_Howard.jpg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47DD-DEF0-791F-395C-47C99BC4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A1B4B4-C0D5-08AC-E4A3-ADF24B5A5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F0D38-783F-4821-D68D-0306E61CD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3D77E-AC12-2ABA-DF7F-07E963607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D7EF1-6132-EAE4-97DA-E7D60EEF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745B9-52F6-9DBF-2B57-EEAE22D66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359ED-C652-7DA5-C945-9FD348BB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1306A-BB61-2B8B-8837-2BEAECFD4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6ED6-B780-5E6B-91CF-8F956669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04092-3F72-3C30-E3CF-B6988AEC0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936D9-752D-ACF5-DEB9-29CD584F6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31C2A-1AF2-7D57-47DF-FD0018F83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7FD27-6DAD-6840-9549-B0225FF8CC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A90B-47DE-9B4D-8972-221D67BF61AE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9110-D715-744E-8042-C1DA004B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2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EFFDB-7AA2-26E5-C5E6-FC1401FE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92736-FDE9-884B-880D-2849BE2E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338328"/>
            <a:ext cx="10058400" cy="2557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chemeClr val="bg1"/>
                </a:solidFill>
              </a:rPr>
              <a:t>A Time for Letters</a:t>
            </a:r>
            <a:br>
              <a:rPr lang="en-US" sz="7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7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160A-A4F9-4571-F38A-908603FE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A72AB-ACFE-A4AE-E9C0-5C9F7B410027}"/>
              </a:ext>
            </a:extLst>
          </p:cNvPr>
          <p:cNvSpPr txBox="1"/>
          <p:nvPr/>
        </p:nvSpPr>
        <p:spPr>
          <a:xfrm>
            <a:off x="269454" y="278069"/>
            <a:ext cx="1268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Letter 2: Margaret Watt to her father James Watt,</a:t>
            </a:r>
            <a:r>
              <a:rPr lang="en-GB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18 September 1787</a:t>
            </a:r>
            <a:r>
              <a:rPr lang="en-US" sz="3200" dirty="0"/>
              <a:t>    </a:t>
            </a:r>
          </a:p>
        </p:txBody>
      </p:sp>
      <p:pic>
        <p:nvPicPr>
          <p:cNvPr id="4" name="Picture 3" descr="A letter with handwriting on it&#10;&#10;AI-generated content may be incorrect.">
            <a:extLst>
              <a:ext uri="{FF2B5EF4-FFF2-40B4-BE49-F238E27FC236}">
                <a16:creationId xmlns:a16="http://schemas.microsoft.com/office/drawing/2014/main" id="{86F5B9F2-A2BF-347D-95AE-AE77882B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9" t="6863" r="2983" b="7038"/>
          <a:stretch/>
        </p:blipFill>
        <p:spPr bwMode="auto">
          <a:xfrm>
            <a:off x="926672" y="862844"/>
            <a:ext cx="4728604" cy="599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3BC66-CC1C-EADA-B07C-93D2C51B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2" t="12301" r="5210" b="11746"/>
          <a:stretch/>
        </p:blipFill>
        <p:spPr bwMode="auto">
          <a:xfrm>
            <a:off x="5655276" y="862844"/>
            <a:ext cx="5379308" cy="602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79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F3D4-A061-5EDF-748E-46359F14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2C52E1-9FC2-C5F8-ED83-0E1BAFB0D75E}"/>
              </a:ext>
            </a:extLst>
          </p:cNvPr>
          <p:cNvSpPr txBox="1"/>
          <p:nvPr/>
        </p:nvSpPr>
        <p:spPr>
          <a:xfrm>
            <a:off x="0" y="83127"/>
            <a:ext cx="6786948" cy="4787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Caltoun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Septr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18 1787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Hond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Sir</a:t>
            </a:r>
          </a:p>
          <a:p>
            <a:pPr>
              <a:buNone/>
            </a:pP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received your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Freindly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letter from my Mama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 much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oblidged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you for your good advice and heartily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sorry you should have cause to write to me in such severe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terms but be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ashured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Dear Father I meant no disrespect to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one by that fatal letter and I am very much distress-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-ed that it should be taken up in that sense or have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given you a moments uneasiness.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have seen Mama but little since she came here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she has been at Clover this fortnight for the benefit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the Air. We heard yesterday that they were all well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you may depend upon it that I will pay her every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attention in my power when she comes to Town -</a:t>
            </a:r>
            <a:endParaRPr lang="en-GB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DE78B-B94F-5857-E957-6BDAD4096EC4}"/>
              </a:ext>
            </a:extLst>
          </p:cNvPr>
          <p:cNvSpPr txBox="1"/>
          <p:nvPr/>
        </p:nvSpPr>
        <p:spPr>
          <a:xfrm>
            <a:off x="5943600" y="1456712"/>
            <a:ext cx="7058796" cy="631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sorry to hear that you have been Com-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-plaining so much this Summer but I hope this fine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Weather and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traviling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about will restore you, if it was possible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could make a out one to Scotland it would make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all very happy, happier than I can express.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 Aunts have been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Aunts to me I cannot give you an adequate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Idea of their Goodness Kindness and Friendship but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return you sincere thanks for being so kind as to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place me with them 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[…]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it is not too much trouble I shall be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glad to hear from you when you are at Leisure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with hopes of Pardon I remain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Dutiful Daughter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Margt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Watt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 my Aunts Desire their best Compliments to you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9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11B6-2FBC-9ECA-10AF-BA7A3ACD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8F95-9659-5B4A-7082-61993F29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Discussion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5C6CB-B15C-0514-5E1B-8402A47D7F76}"/>
              </a:ext>
            </a:extLst>
          </p:cNvPr>
          <p:cNvSpPr txBox="1"/>
          <p:nvPr/>
        </p:nvSpPr>
        <p:spPr>
          <a:xfrm>
            <a:off x="838200" y="2012690"/>
            <a:ext cx="10972800" cy="452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is Margaret’s purpose here? What techniques/language does she use to achieve it?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How has her relationship with her father changed since Letter 1? </a:t>
            </a:r>
            <a:endParaRPr lang="en-GB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What do you think happened before this letter?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Any interesting spell</a:t>
            </a:r>
            <a:r>
              <a:rPr lang="en-GB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ings/uses of grammar? </a:t>
            </a:r>
            <a:endParaRPr lang="en-GB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685800" algn="l"/>
              </a:tabLst>
            </a:pPr>
            <a:endParaRPr lang="en-GB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1FF28-58BB-92DD-9023-0F6CBD54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9519">
            <a:off x="8847438" y="0"/>
            <a:ext cx="3459892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ED7348-8B20-6B36-D7E3-0E402CC4E898}"/>
              </a:ext>
            </a:extLst>
          </p:cNvPr>
          <p:cNvSpPr txBox="1"/>
          <p:nvPr/>
        </p:nvSpPr>
        <p:spPr>
          <a:xfrm>
            <a:off x="838200" y="1791730"/>
            <a:ext cx="10641228" cy="4682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Write a reply to Margaret’s letter (Letter 2) </a:t>
            </a:r>
            <a:r>
              <a:rPr lang="en-GB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as if you were                                          James.                                  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Think about…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Form (date, address, sign-off)</a:t>
            </a: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Structure (how will you open?)</a:t>
            </a: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Content (what do you need/want to say? Any questions to ask?)</a:t>
            </a: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Tone (how will you be feeling?)</a:t>
            </a:r>
          </a:p>
          <a:p>
            <a:pPr marL="457200" lvl="0" indent="-45720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Language (if you can, try to write in the same style and using similar vocabulary to letters we have read today)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FCCAF7-512E-A6AE-DF6A-5E605DC7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Continue the conversation…</a:t>
            </a:r>
          </a:p>
        </p:txBody>
      </p:sp>
      <p:pic>
        <p:nvPicPr>
          <p:cNvPr id="2" name="Picture 2" descr="Scroll And Quill PNG Image, Cartoon Quill Book Scroll Clip Art, Quill  Clipart, Pen, Feather PNG Image For Free Download">
            <a:extLst>
              <a:ext uri="{FF2B5EF4-FFF2-40B4-BE49-F238E27FC236}">
                <a16:creationId xmlns:a16="http://schemas.microsoft.com/office/drawing/2014/main" id="{A10FD99B-1E58-6BFE-2E89-A86836B80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7470" r="13783" b="9485"/>
          <a:stretch/>
        </p:blipFill>
        <p:spPr bwMode="auto">
          <a:xfrm rot="553710">
            <a:off x="9199687" y="-46364"/>
            <a:ext cx="2505693" cy="30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5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9004-E106-3917-41CB-C53E22BD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5753E7-E826-3B21-748F-EACA4AB1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Discussion question: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63D39-5C7B-AD8D-207A-84B23AC53845}"/>
              </a:ext>
            </a:extLst>
          </p:cNvPr>
          <p:cNvSpPr txBox="1"/>
          <p:nvPr/>
        </p:nvSpPr>
        <p:spPr>
          <a:xfrm>
            <a:off x="838200" y="2309771"/>
            <a:ext cx="472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advantages and disadvantages of letter writing compared with modern forms of communication?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1E231-9939-5EFF-826A-7C9EC820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48" y="32127"/>
            <a:ext cx="5683252" cy="6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203A-981D-02AA-0EEE-B47489E5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0627-FD13-C322-E934-B1F8809C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82"/>
            <a:ext cx="10515600" cy="1325563"/>
          </a:xfrm>
        </p:spPr>
        <p:txBody>
          <a:bodyPr/>
          <a:lstStyle/>
          <a:p>
            <a:r>
              <a:rPr lang="en-US" b="1" dirty="0"/>
              <a:t>Aims: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DB4D6-5007-11FA-FC4B-DCCE3993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821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read and analyse letters written in                           the 18</a:t>
            </a:r>
            <a:r>
              <a:rPr lang="en-GB" sz="36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century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write our own letter in a similar style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compare communication in the past and present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370B7-CDBE-112A-A633-2BAD134E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810" y="47239"/>
            <a:ext cx="2992523" cy="29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8546A8-84D8-B491-02F9-3E3905C9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389"/>
            <a:ext cx="12192000" cy="58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DF7C-95D2-714D-AF1C-97BC2868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A16E3-1A4A-4D45-B29A-CEF147C3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1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9082" y="17336"/>
            <a:ext cx="5521398" cy="68465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25565-E8F0-6C62-9D79-C559855B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2BF2B0-C9B9-0299-D4C8-CF31E507C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0" y="32127"/>
            <a:ext cx="5683252" cy="6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C994BD-F2DF-C647-9F91-B89CB4506046}"/>
              </a:ext>
            </a:extLst>
          </p:cNvPr>
          <p:cNvSpPr txBox="1"/>
          <p:nvPr/>
        </p:nvSpPr>
        <p:spPr>
          <a:xfrm>
            <a:off x="719881" y="4459992"/>
            <a:ext cx="277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James Watt: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73B22-5DCF-2430-CA61-4AAD08591E86}"/>
              </a:ext>
            </a:extLst>
          </p:cNvPr>
          <p:cNvSpPr txBox="1"/>
          <p:nvPr/>
        </p:nvSpPr>
        <p:spPr>
          <a:xfrm>
            <a:off x="719881" y="5044767"/>
            <a:ext cx="2457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engineer and scientist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6C2AC0-50A2-7CAF-6599-4C7BF10C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6FC5E-9BB8-A701-06E9-2203DD86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-1"/>
            <a:ext cx="7482840" cy="68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artwork listed in title parameter on this page">
            <a:extLst>
              <a:ext uri="{FF2B5EF4-FFF2-40B4-BE49-F238E27FC236}">
                <a16:creationId xmlns:a16="http://schemas.microsoft.com/office/drawing/2014/main" id="{4BA18C90-B787-4F2B-D55A-F1B7CD54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1" y="0"/>
            <a:ext cx="3165987" cy="4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D4530-AEA3-55CC-027A-6FE6BB1DE627}"/>
              </a:ext>
            </a:extLst>
          </p:cNvPr>
          <p:cNvSpPr txBox="1"/>
          <p:nvPr/>
        </p:nvSpPr>
        <p:spPr>
          <a:xfrm>
            <a:off x="269454" y="278069"/>
            <a:ext cx="2646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Letter 1: </a:t>
            </a:r>
            <a:r>
              <a:rPr lang="en-GB" sz="3200" dirty="0"/>
              <a:t>Margaret Watt to her father James Watt,              6 November 1779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5AEBF-D940-88EC-3909-0524BA89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3" t="9549" r="3473" b="5766"/>
          <a:stretch/>
        </p:blipFill>
        <p:spPr>
          <a:xfrm>
            <a:off x="3401892" y="-17489"/>
            <a:ext cx="5705038" cy="68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A58A6-C339-DFB4-5865-6F39980BD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6B6839-C996-C030-5FB9-3CE4F04ADB25}"/>
              </a:ext>
            </a:extLst>
          </p:cNvPr>
          <p:cNvSpPr txBox="1"/>
          <p:nvPr/>
        </p:nvSpPr>
        <p:spPr>
          <a:xfrm>
            <a:off x="126655" y="424267"/>
            <a:ext cx="6098058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dirty="0">
                <a:effectLst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FB27C-9EF7-6655-61E7-3192FEA7E770}"/>
              </a:ext>
            </a:extLst>
          </p:cNvPr>
          <p:cNvSpPr txBox="1"/>
          <p:nvPr/>
        </p:nvSpPr>
        <p:spPr>
          <a:xfrm>
            <a:off x="2851321" y="41208"/>
            <a:ext cx="903587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FFFFFF"/>
                </a:solidFill>
                <a:effectLst/>
              </a:rPr>
              <a:t>Mosely </a:t>
            </a:r>
            <a:r>
              <a:rPr lang="en-GB" sz="2400" b="0" i="0" dirty="0" err="1">
                <a:solidFill>
                  <a:srgbClr val="FFFFFF"/>
                </a:solidFill>
                <a:effectLst/>
              </a:rPr>
              <a:t>Nov</a:t>
            </a:r>
            <a:r>
              <a:rPr lang="en-GB" sz="2400" b="0" i="0" baseline="30000" dirty="0" err="1">
                <a:solidFill>
                  <a:srgbClr val="FFFFFF"/>
                </a:solidFill>
                <a:effectLst/>
              </a:rPr>
              <a:t>r</a:t>
            </a:r>
            <a:r>
              <a:rPr lang="en-GB" sz="2400" b="0" i="0" baseline="30000" dirty="0">
                <a:solidFill>
                  <a:srgbClr val="FFFFFF"/>
                </a:solidFill>
                <a:effectLst/>
              </a:rPr>
              <a:t> </a:t>
            </a:r>
            <a:r>
              <a:rPr lang="en-GB" sz="2400" b="0" i="0" dirty="0">
                <a:solidFill>
                  <a:srgbClr val="FFFFFF"/>
                </a:solidFill>
                <a:effectLst/>
              </a:rPr>
              <a:t>6 779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Dear Papa,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I Take this Opportunity of Writing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these few lines to inform you that I am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well I shall be happy to hear from you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very soon I saw Jemmy three Weeks ago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and he was very well. Jemmy </a:t>
            </a:r>
            <a:r>
              <a:rPr lang="en-GB" sz="2400" b="0" i="0" dirty="0" err="1">
                <a:solidFill>
                  <a:srgbClr val="FFFFFF"/>
                </a:solidFill>
                <a:effectLst/>
              </a:rPr>
              <a:t>jouns</a:t>
            </a:r>
            <a:r>
              <a:rPr lang="en-GB" sz="2400" b="0" i="0" dirty="0">
                <a:solidFill>
                  <a:srgbClr val="FFFFFF"/>
                </a:solidFill>
                <a:effectLst/>
              </a:rPr>
              <a:t> with me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in Duty to you. My Governess and Miss</a:t>
            </a: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Henrysons Joins their Respectful </a:t>
            </a:r>
            <a:r>
              <a:rPr lang="en-GB" sz="2400" b="0" i="0" dirty="0" err="1">
                <a:solidFill>
                  <a:srgbClr val="FFFFFF"/>
                </a:solidFill>
                <a:effectLst/>
              </a:rPr>
              <a:t>Complimen</a:t>
            </a:r>
            <a:br>
              <a:rPr lang="en-GB" sz="2400" dirty="0"/>
            </a:br>
            <a:r>
              <a:rPr lang="en-GB" sz="2400" b="0" i="0" dirty="0" err="1">
                <a:solidFill>
                  <a:srgbClr val="FFFFFF"/>
                </a:solidFill>
                <a:effectLst/>
              </a:rPr>
              <a:t>ts</a:t>
            </a:r>
            <a:r>
              <a:rPr lang="en-GB" sz="2400" b="0" i="0" dirty="0">
                <a:solidFill>
                  <a:srgbClr val="FFFFFF"/>
                </a:solidFill>
                <a:effectLst/>
              </a:rPr>
              <a:t> to you.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I remain your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Dutiful Daughter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0" i="0" dirty="0">
                <a:solidFill>
                  <a:srgbClr val="FFFFFF"/>
                </a:solidFill>
                <a:effectLst/>
              </a:rPr>
              <a:t>M Watt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95BD6-773A-0F81-D940-54C86968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E973-CECF-31A6-7922-B38B2E62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Discussion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04BA2-4420-26EF-74E9-EFC8FFF8E09D}"/>
              </a:ext>
            </a:extLst>
          </p:cNvPr>
          <p:cNvSpPr txBox="1"/>
          <p:nvPr/>
        </p:nvSpPr>
        <p:spPr>
          <a:xfrm>
            <a:off x="838200" y="2240500"/>
            <a:ext cx="10703012" cy="366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is Margaret’s purpose here?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685800" algn="l"/>
              </a:tabLst>
            </a:pPr>
            <a:endParaRPr lang="en-GB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would you describe her relationship with her father?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endParaRPr lang="en-GB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4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would you describe the handwriting?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EDD4B-502E-771A-7437-FDE9402B1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9519">
            <a:off x="8847438" y="0"/>
            <a:ext cx="3459892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4A116-EBE4-1C3D-DF9F-274748CA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532AB5-872F-38E2-ED1A-28F93A0C73A1}"/>
              </a:ext>
            </a:extLst>
          </p:cNvPr>
          <p:cNvSpPr txBox="1"/>
          <p:nvPr/>
        </p:nvSpPr>
        <p:spPr>
          <a:xfrm>
            <a:off x="126655" y="424267"/>
            <a:ext cx="6098058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dirty="0">
                <a:effectLst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5D8F9-66E2-6E07-7DC0-3CE07BFD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5" t="8499" r="6877" b="9880"/>
          <a:stretch/>
        </p:blipFill>
        <p:spPr>
          <a:xfrm rot="16200000">
            <a:off x="2556947" y="-791734"/>
            <a:ext cx="6847446" cy="8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1086</Words>
  <Application>Microsoft Office PowerPoint</Application>
  <PresentationFormat>Widescreen</PresentationFormat>
  <Paragraphs>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Linux Libertine</vt:lpstr>
      <vt:lpstr>Open Sans</vt:lpstr>
      <vt:lpstr>Symbol</vt:lpstr>
      <vt:lpstr>Office Theme</vt:lpstr>
      <vt:lpstr>A Time for Letters </vt:lpstr>
      <vt:lpstr>Aims: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questions:</vt:lpstr>
      <vt:lpstr>PowerPoint Presentation</vt:lpstr>
      <vt:lpstr>PowerPoint Presentation</vt:lpstr>
      <vt:lpstr>PowerPoint Presentation</vt:lpstr>
      <vt:lpstr>Discussion questions:</vt:lpstr>
      <vt:lpstr>Continue the conversation…</vt:lpstr>
      <vt:lpstr>Discussion question: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Emma Marshall</cp:lastModifiedBy>
  <cp:revision>53</cp:revision>
  <dcterms:created xsi:type="dcterms:W3CDTF">2022-06-15T10:17:26Z</dcterms:created>
  <dcterms:modified xsi:type="dcterms:W3CDTF">2025-06-01T14:09:46Z</dcterms:modified>
</cp:coreProperties>
</file>